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4"/>
  </p:sldMasterIdLst>
  <p:notesMasterIdLst>
    <p:notesMasterId r:id="rId20"/>
  </p:notesMasterIdLst>
  <p:sldIdLst>
    <p:sldId id="298" r:id="rId5"/>
    <p:sldId id="285" r:id="rId6"/>
    <p:sldId id="297" r:id="rId7"/>
    <p:sldId id="359" r:id="rId8"/>
    <p:sldId id="360" r:id="rId9"/>
    <p:sldId id="361" r:id="rId10"/>
    <p:sldId id="337" r:id="rId11"/>
    <p:sldId id="338" r:id="rId12"/>
    <p:sldId id="339" r:id="rId13"/>
    <p:sldId id="340" r:id="rId14"/>
    <p:sldId id="302" r:id="rId15"/>
    <p:sldId id="362" r:id="rId16"/>
    <p:sldId id="363" r:id="rId17"/>
    <p:sldId id="364" r:id="rId18"/>
    <p:sldId id="3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CC3300"/>
    <a:srgbClr val="CD3300"/>
    <a:srgbClr val="000000"/>
    <a:srgbClr val="8FF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68450" autoAdjust="0"/>
  </p:normalViewPr>
  <p:slideViewPr>
    <p:cSldViewPr>
      <p:cViewPr>
        <p:scale>
          <a:sx n="81" d="100"/>
          <a:sy n="8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D98BB-8FA3-4DE9-813F-92BBCC28CE47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03E2-85B3-4D74-A003-2D8A13A2E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519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81000" y="6452616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381000" y="6324600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9/10/2021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6705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HYDRAULICS &amp; HYDRAULIC MACHINES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6705600" cy="5334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00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Oblique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impact of a jet on a moving flat vane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8150225" y="60102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AutoShape 143" descr="http://www.codecogs.com/users/23287/Intro-to-Turbines-0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41" name="Picture 145" descr="C:\Users\Civil\Desktop\mayaja\hhm ppt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43000"/>
            <a:ext cx="40386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4158" y="4038600"/>
            <a:ext cx="2873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(V-u) 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712" y="4495800"/>
            <a:ext cx="4955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(V – u)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θ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(V – u)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cosθ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2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55" y="1219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of a jet on 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series of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flat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vanes mounted on a wheel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1723" y="533400"/>
            <a:ext cx="84582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38" y="1416660"/>
            <a:ext cx="5248275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8276" y="2438400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 = w/g V(V – u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8276" y="2979928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-25000" dirty="0">
                <a:latin typeface="Times New Roman" pitchFamily="18" charset="0"/>
                <a:cs typeface="Times New Roman" pitchFamily="18" charset="0"/>
              </a:rPr>
              <a:t>ᶯ</a:t>
            </a:r>
            <a:r>
              <a:rPr lang="en-US" b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2u (V - u)/V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76" y="3733800"/>
            <a:ext cx="1170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ᶯ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max = 0.5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006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710" y="1481138"/>
            <a:ext cx="8158580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Impact of a jet on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hinged flat vane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9207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Impact of a jet on a hinged flat vane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1"/>
            <a:ext cx="1524000" cy="72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1885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jet of water 50 mm diameter strikes a flat plate held normal to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direction of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jet. Estimate the force exerted and work done by the jet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if: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a. The plate is stationary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b. The plate is moving with a velocity of 1 m/s away from the jet along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line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jet.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c. When the plate is moving with a velocity of 1 m/s towards the jet along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line.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discharge through the nozzle is 76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lps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800" dirty="0"/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jet of data 75 mm diameter has a velocity of 30 m/s. It strikes a flat plate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inclined at 45o to the axis of jet. Find the force on the plate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when: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a. The plate is stationary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b. The plate is moving with a velocity of 15 m/s along and away from the jet.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Also find power and efficiency in case (b)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800" dirty="0"/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square plate weighing 140 N has an edge of 300 mm. The thickness of the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plate is uniform. It is hung so that it can swing freely about the upper horizontal edge.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horizontal jet of 20 mm diameter having 15 m/s velocity impinges on the plate.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line of jet is 200 mm below. 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line of jet is 200 mm below the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upper edge of plate. Find what force must be applied at the lower edge of plate in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order to keep it vertical.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1948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concept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Impulse  momentum principle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the force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by jet on a stationary flat vane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by jet on a moving flat vane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by jet on a series of flat vanes on a wheel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angle of inclination of a  hinged flat vane due to the force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 jet </a:t>
            </a:r>
            <a:r>
              <a:rPr lang="en-GB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water on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89557" l="2128" r="100000">
                        <a14:foregroundMark x1="69149" y1="38608" x2="68617" y2="40190"/>
                        <a14:foregroundMark x1="72340" y1="47785" x2="76064" y2="56013"/>
                        <a14:foregroundMark x1="57447" y1="74367" x2="55319" y2="83861"/>
                        <a14:backgroundMark x1="64362" y1="87025" x2="59043" y2="90190"/>
                      </a14:backgroundRemoval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8600"/>
            <a:ext cx="1554815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3778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620000" cy="21336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Impact of jet on flat vanes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6705600" cy="533400"/>
          </a:xfrm>
        </p:spPr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unit, you will learn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Impulse  momentum principle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by jet on a stationary flat vane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by jet on a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 vane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by jet on a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flat vanes on a wheel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by jet on a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hinged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 vane</a:t>
            </a:r>
          </a:p>
          <a:p>
            <a:pPr marL="0" indent="0">
              <a:buClr>
                <a:schemeClr val="bg2">
                  <a:lumMod val="25000"/>
                </a:schemeClr>
              </a:buCl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Momentum Defined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10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i="1">
                <a:solidFill>
                  <a:srgbClr val="000099"/>
                </a:solidFill>
                <a:latin typeface="Arial Black" pitchFamily="34" charset="0"/>
              </a:rPr>
              <a:t>p</a:t>
            </a:r>
            <a:r>
              <a:rPr lang="en-US" sz="7200" i="1">
                <a:solidFill>
                  <a:srgbClr val="000099"/>
                </a:solidFill>
                <a:latin typeface="Arial" charset="0"/>
              </a:rPr>
              <a:t> = m</a:t>
            </a:r>
            <a:r>
              <a:rPr lang="en-US" sz="32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7200" i="1">
                <a:solidFill>
                  <a:srgbClr val="000099"/>
                </a:solidFill>
                <a:latin typeface="Arial Black" pitchFamily="34" charset="0"/>
              </a:rPr>
              <a:t>v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43200" y="3505200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 dirty="0">
                <a:latin typeface="Arial Black" pitchFamily="34" charset="0"/>
              </a:rPr>
              <a:t>p</a:t>
            </a:r>
            <a:r>
              <a:rPr lang="en-US" sz="3600" dirty="0"/>
              <a:t> = momentum vector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i="1" dirty="0">
                <a:latin typeface="Arial" charset="0"/>
              </a:rPr>
              <a:t>m</a:t>
            </a:r>
            <a:r>
              <a:rPr lang="en-US" sz="3600" dirty="0"/>
              <a:t> = mass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i="1" dirty="0">
                <a:latin typeface="Arial Black" pitchFamily="34" charset="0"/>
              </a:rPr>
              <a:t>v</a:t>
            </a:r>
            <a:r>
              <a:rPr lang="en-US" sz="3600" dirty="0"/>
              <a:t> = velocity vector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455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Impulse Defined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924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Impulse is defined as the product force acting on an object and the time during which the force acts.  The symbol for impulse is</a:t>
            </a:r>
            <a:r>
              <a:rPr lang="en-US" sz="2000" dirty="0"/>
              <a:t>  </a:t>
            </a:r>
            <a:r>
              <a:rPr lang="en-US" sz="2800" i="1" dirty="0">
                <a:latin typeface="Arial" charset="0"/>
              </a:rPr>
              <a:t>J</a:t>
            </a:r>
            <a:r>
              <a:rPr lang="en-US" sz="2800" dirty="0"/>
              <a:t>.  So, by definition: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 </a:t>
            </a:r>
            <a:r>
              <a:rPr lang="en-US" sz="4000" i="1" dirty="0">
                <a:solidFill>
                  <a:srgbClr val="000099"/>
                </a:solidFill>
                <a:latin typeface="Arial" charset="0"/>
              </a:rPr>
              <a:t>J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>
                <a:solidFill>
                  <a:srgbClr val="000099"/>
                </a:solidFill>
                <a:latin typeface="Arial" charset="0"/>
              </a:rPr>
              <a:t>=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i="1" dirty="0">
                <a:solidFill>
                  <a:srgbClr val="000099"/>
                </a:solidFill>
                <a:latin typeface="Arial" charset="0"/>
              </a:rPr>
              <a:t>F</a:t>
            </a:r>
            <a:r>
              <a:rPr lang="en-US" sz="3200" i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4000" i="1" dirty="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94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76275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Impulse - Momentum Principle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1709738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The impulse due to all forces acting on an object (the net force) is equal to the change in momentum of the object: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2776538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i="1">
                <a:solidFill>
                  <a:srgbClr val="FF0000"/>
                </a:solidFill>
                <a:latin typeface="Arial Black" pitchFamily="34" charset="0"/>
              </a:rPr>
              <a:t>F</a:t>
            </a:r>
            <a:r>
              <a:rPr lang="en-US" sz="3600" i="1" baseline="-25000">
                <a:solidFill>
                  <a:srgbClr val="FF0000"/>
                </a:solidFill>
                <a:latin typeface="Arial" charset="0"/>
              </a:rPr>
              <a:t>net</a:t>
            </a:r>
            <a:r>
              <a:rPr lang="en-US" sz="2800" i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i="1">
                <a:solidFill>
                  <a:srgbClr val="FF0000"/>
                </a:solidFill>
                <a:latin typeface="Arial" charset="0"/>
              </a:rPr>
              <a:t>t  =  </a:t>
            </a:r>
            <a:r>
              <a:rPr lang="en-US" sz="36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1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600" i="1">
                <a:solidFill>
                  <a:srgbClr val="FF0000"/>
                </a:solidFill>
                <a:latin typeface="Arial Black" pitchFamily="34" charset="0"/>
                <a:sym typeface="Symbol" pitchFamily="18" charset="2"/>
              </a:rPr>
              <a:t>p</a:t>
            </a:r>
            <a:endParaRPr lang="en-US" sz="3600" i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</a:rPr>
              <a:t>We know the units on both sides of the equation are the same 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(last slide), but let’s prove the theorem formally: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85800" y="5229225"/>
            <a:ext cx="788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Arial Black" pitchFamily="34" charset="0"/>
              </a:rPr>
              <a:t>F</a:t>
            </a:r>
            <a:r>
              <a:rPr lang="en-US" sz="3200" i="1" baseline="-25000" dirty="0" err="1">
                <a:latin typeface="Arial" charset="0"/>
              </a:rPr>
              <a:t>net</a:t>
            </a:r>
            <a:r>
              <a:rPr lang="en-US" i="1" dirty="0">
                <a:latin typeface="Arial Black" pitchFamily="34" charset="0"/>
              </a:rPr>
              <a:t> </a:t>
            </a:r>
            <a:r>
              <a:rPr lang="en-US" sz="3200" i="1" dirty="0">
                <a:latin typeface="Arial" charset="0"/>
              </a:rPr>
              <a:t>t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=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m</a:t>
            </a:r>
            <a:r>
              <a:rPr lang="en-US" sz="800" i="1" dirty="0">
                <a:latin typeface="Arial Black" pitchFamily="34" charset="0"/>
              </a:rPr>
              <a:t> </a:t>
            </a:r>
            <a:r>
              <a:rPr lang="en-US" sz="3600" b="1" i="1" dirty="0"/>
              <a:t>a</a:t>
            </a:r>
            <a:r>
              <a:rPr lang="en-US" sz="1000" i="1" dirty="0">
                <a:latin typeface="Arial Black" pitchFamily="34" charset="0"/>
              </a:rPr>
              <a:t> </a:t>
            </a:r>
            <a:r>
              <a:rPr lang="en-US" sz="3200" i="1" dirty="0">
                <a:latin typeface="Arial" charset="0"/>
              </a:rPr>
              <a:t>t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=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m</a:t>
            </a:r>
            <a:r>
              <a:rPr lang="en-US" sz="800" i="1" dirty="0">
                <a:latin typeface="Arial" charset="0"/>
              </a:rPr>
              <a:t> </a:t>
            </a:r>
            <a:r>
              <a:rPr lang="en-US" sz="3200" i="1" dirty="0">
                <a:latin typeface="Arial" charset="0"/>
              </a:rPr>
              <a:t>(</a:t>
            </a:r>
            <a:r>
              <a:rPr lang="en-US" sz="3200" dirty="0">
                <a:latin typeface="Arial Black" pitchFamily="34" charset="0"/>
                <a:sym typeface="Symbol" pitchFamily="18" charset="2"/>
              </a:rPr>
              <a:t></a:t>
            </a:r>
            <a:r>
              <a:rPr lang="en-US" sz="8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i="1" dirty="0">
                <a:latin typeface="Arial Black" pitchFamily="34" charset="0"/>
                <a:sym typeface="Symbol" pitchFamily="18" charset="2"/>
              </a:rPr>
              <a:t>v</a:t>
            </a:r>
            <a:r>
              <a:rPr lang="en-US" sz="8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i="1" dirty="0">
                <a:latin typeface="Arial" charset="0"/>
                <a:sym typeface="Symbol" pitchFamily="18" charset="2"/>
              </a:rPr>
              <a:t>/</a:t>
            </a:r>
            <a:r>
              <a:rPr lang="en-US" sz="1000" i="1" dirty="0">
                <a:latin typeface="Arial" charset="0"/>
                <a:sym typeface="Symbol" pitchFamily="18" charset="2"/>
              </a:rPr>
              <a:t> </a:t>
            </a:r>
            <a:r>
              <a:rPr lang="en-US" sz="800" i="1" dirty="0">
                <a:latin typeface="Arial" charset="0"/>
                <a:sym typeface="Symbol" pitchFamily="18" charset="2"/>
              </a:rPr>
              <a:t> </a:t>
            </a:r>
            <a:r>
              <a:rPr lang="en-US" sz="3200" i="1" dirty="0">
                <a:latin typeface="Arial" charset="0"/>
                <a:sym typeface="Symbol" pitchFamily="18" charset="2"/>
              </a:rPr>
              <a:t>t)</a:t>
            </a:r>
            <a:r>
              <a:rPr lang="en-US" sz="900" i="1" dirty="0">
                <a:latin typeface="Arial" charset="0"/>
              </a:rPr>
              <a:t> </a:t>
            </a:r>
            <a:r>
              <a:rPr lang="en-US" sz="3200" i="1" dirty="0">
                <a:latin typeface="Arial" charset="0"/>
              </a:rPr>
              <a:t>t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=</a:t>
            </a:r>
            <a:r>
              <a:rPr lang="en-US" sz="3200" i="1" dirty="0">
                <a:latin typeface="Arial Black" pitchFamily="34" charset="0"/>
              </a:rPr>
              <a:t>  </a:t>
            </a:r>
            <a:r>
              <a:rPr lang="en-US" sz="3200" i="1" dirty="0">
                <a:latin typeface="Arial" charset="0"/>
              </a:rPr>
              <a:t>m</a:t>
            </a:r>
            <a:r>
              <a:rPr lang="en-US" sz="800" i="1" dirty="0">
                <a:latin typeface="Arial Black" pitchFamily="34" charset="0"/>
              </a:rPr>
              <a:t> </a:t>
            </a:r>
            <a:r>
              <a:rPr lang="en-US" sz="3200" dirty="0">
                <a:latin typeface="Arial Black" pitchFamily="34" charset="0"/>
                <a:sym typeface="Symbol" pitchFamily="18" charset="2"/>
              </a:rPr>
              <a:t></a:t>
            </a:r>
            <a:r>
              <a:rPr lang="en-US" sz="5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i="1" dirty="0">
                <a:latin typeface="Arial Black" pitchFamily="34" charset="0"/>
                <a:sym typeface="Symbol" pitchFamily="18" charset="2"/>
              </a:rPr>
              <a:t>v</a:t>
            </a:r>
            <a:r>
              <a:rPr lang="en-US" sz="800" i="1" dirty="0">
                <a:latin typeface="Arial Black" pitchFamily="34" charset="0"/>
                <a:sym typeface="Symbol" pitchFamily="18" charset="2"/>
              </a:rPr>
              <a:t>  </a:t>
            </a:r>
            <a:r>
              <a:rPr lang="en-US" sz="32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i="1" dirty="0">
                <a:latin typeface="Arial" charset="0"/>
                <a:sym typeface="Symbol" pitchFamily="18" charset="2"/>
              </a:rPr>
              <a:t>= </a:t>
            </a:r>
            <a:r>
              <a:rPr lang="en-US" sz="32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dirty="0">
                <a:latin typeface="Arial Black" pitchFamily="34" charset="0"/>
                <a:sym typeface="Symbol" pitchFamily="18" charset="2"/>
              </a:rPr>
              <a:t></a:t>
            </a:r>
            <a:r>
              <a:rPr lang="en-US" sz="500" i="1" dirty="0">
                <a:latin typeface="Arial Black" pitchFamily="34" charset="0"/>
                <a:sym typeface="Symbol" pitchFamily="18" charset="2"/>
              </a:rPr>
              <a:t> </a:t>
            </a:r>
            <a:r>
              <a:rPr lang="en-US" sz="3200" i="1" dirty="0">
                <a:latin typeface="Arial Black" pitchFamily="34" charset="0"/>
                <a:sym typeface="Symbol" pitchFamily="18" charset="2"/>
              </a:rPr>
              <a:t>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539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Direct impact of a jet on a stationary flat vane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4802088"/>
            <a:ext cx="2753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 =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waV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/g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42" descr="http://www.roymech.co.uk/images/fluids_1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799"/>
            <a:ext cx="6858000" cy="2638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48800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Oblique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impact of a jet on 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stationary flat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vane</a:t>
            </a:r>
            <a:endParaRPr lang="en-US" sz="3200" b="1" dirty="0"/>
          </a:p>
        </p:txBody>
      </p:sp>
      <p:pic>
        <p:nvPicPr>
          <p:cNvPr id="21" name="irc_mi" descr="http://3.bp.blogspot.com/-1jpjtEh4gOI/UF8KpjhsfJI/AAAAAAAAAEo/ffF-EiFaHBU/s1600/1OsmM_WObaIWkWaR9Kt4VMyWqTRmwFec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81534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33400" y="50292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waV</a:t>
            </a:r>
            <a:r>
              <a:rPr lang="en-US" sz="24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sinθ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5029200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waV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θ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waV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/g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cosθ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1899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Direct impact of a jet on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moving flat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vane</a:t>
            </a: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7937500" y="5108575"/>
            <a:ext cx="361950" cy="1076325"/>
            <a:chOff x="4918" y="3482"/>
            <a:chExt cx="228" cy="678"/>
          </a:xfrm>
        </p:grpSpPr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V="1">
              <a:off x="5024" y="3792"/>
              <a:ext cx="0" cy="36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lg" len="med"/>
              <a:tailEnd type="triangle" w="lg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4918" y="348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med"/>
                  <a:tailEnd type="none" w="lg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solidFill>
                    <a:schemeClr val="folHlink"/>
                  </a:solidFill>
                </a:rPr>
                <a:t>y</a:t>
              </a:r>
            </a:p>
          </p:txBody>
        </p:sp>
      </p:grpSp>
      <p:sp>
        <p:nvSpPr>
          <p:cNvPr id="22547" name="Freeform 19"/>
          <p:cNvSpPr>
            <a:spLocks/>
          </p:cNvSpPr>
          <p:nvPr/>
        </p:nvSpPr>
        <p:spPr bwMode="auto">
          <a:xfrm>
            <a:off x="6688138" y="6270625"/>
            <a:ext cx="2271712" cy="314325"/>
          </a:xfrm>
          <a:custGeom>
            <a:avLst/>
            <a:gdLst>
              <a:gd name="T0" fmla="*/ 0 w 1431"/>
              <a:gd name="T1" fmla="*/ 198 h 198"/>
              <a:gd name="T2" fmla="*/ 559 w 1431"/>
              <a:gd name="T3" fmla="*/ 198 h 198"/>
              <a:gd name="T4" fmla="*/ 559 w 1431"/>
              <a:gd name="T5" fmla="*/ 0 h 198"/>
              <a:gd name="T6" fmla="*/ 1431 w 1431"/>
              <a:gd name="T7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1" h="198">
                <a:moveTo>
                  <a:pt x="0" y="198"/>
                </a:moveTo>
                <a:lnTo>
                  <a:pt x="559" y="198"/>
                </a:lnTo>
                <a:lnTo>
                  <a:pt x="559" y="0"/>
                </a:lnTo>
                <a:lnTo>
                  <a:pt x="143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med"/>
            <a:tailEnd type="none" w="lg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" name="irc_mi" descr="http://www.roymech.co.uk/images/fluids_88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7" y="1914525"/>
            <a:ext cx="3590925" cy="3028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524001" y="4739243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 =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(V –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56960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04D22444460409AF20E1B8DEF6BDD" ma:contentTypeVersion="13" ma:contentTypeDescription="Create a new document." ma:contentTypeScope="" ma:versionID="a46b3180d8e58b53b3d8e32cdb1cf0c9">
  <xsd:schema xmlns:xsd="http://www.w3.org/2001/XMLSchema" xmlns:p="http://schemas.microsoft.com/office/2006/metadata/properties" xmlns:ns2="ac8c5154-dc0f-4482-93f4-b39836147c85" targetNamespace="http://schemas.microsoft.com/office/2006/metadata/properties" ma:root="true" ma:fieldsID="cc5a4a1d0f6f51ce6ac36fcfcdaa367e" ns2:_="">
    <xsd:import namespace="ac8c5154-dc0f-4482-93f4-b39836147c85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Version_x0020_No_x002e_" minOccurs="0"/>
                <xsd:element ref="ns2:Status" minOccurs="0"/>
                <xsd:element ref="ns2:Sub_x0020_Status" minOccurs="0"/>
                <xsd:element ref="ns2:Comments" minOccurs="0"/>
                <xsd:element ref="ns2:Assigned_x0020_To0" minOccurs="0"/>
                <xsd:element ref="ns2:Author0" minOccurs="0"/>
                <xsd:element ref="ns2:Internal_x0020_SME_x0020_Reviewer" minOccurs="0"/>
                <xsd:element ref="ns2:Planned_x0020_Start_x0020_Date" minOccurs="0"/>
                <xsd:element ref="ns2:Planned_x0020_Completion_x0020_Date" minOccurs="0"/>
                <xsd:element ref="ns2:Actual_x0020_Start_x0020_Date" minOccurs="0"/>
                <xsd:element ref="ns2:Actual_x0020_Completion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c8c5154-dc0f-4482-93f4-b39836147c85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CourseBook"/>
          <xsd:enumeration value="Workbook"/>
          <xsd:enumeration value="Handout"/>
          <xsd:enumeration value="Recap"/>
          <xsd:enumeration value="Worksheet"/>
          <xsd:enumeration value="Reference Doc"/>
          <xsd:enumeration value="PPT"/>
          <xsd:enumeration value="Session Plan"/>
          <xsd:enumeration value="Caselet"/>
          <xsd:enumeration value="Activity"/>
          <xsd:enumeration value="Inventory"/>
          <xsd:enumeration value="Rubrics"/>
          <xsd:enumeration value="Assignment"/>
          <xsd:enumeration value="Quiz"/>
          <xsd:enumeration value="InstructorGuide"/>
          <xsd:enumeration value="Video"/>
          <xsd:enumeration value="Audio"/>
          <xsd:enumeration value="Simulation"/>
          <xsd:enumeration value="User Guide"/>
          <xsd:enumeration value="SMS Info"/>
          <xsd:enumeration value="Pre Test"/>
          <xsd:enumeration value="Post Test"/>
          <xsd:enumeration value="In-Training Test"/>
          <xsd:enumeration value="SMS Quiz"/>
          <xsd:enumeration value="Module Test"/>
          <xsd:enumeration value="Final Test"/>
          <xsd:enumeration value="Solution Set"/>
        </xsd:restriction>
      </xsd:simpleType>
    </xsd:element>
    <xsd:element name="Version_x0020_No_x002e_" ma:index="9" nillable="true" ma:displayName="Version No." ma:decimals="2" ma:internalName="Version_x0020_No_x002e_">
      <xsd:simpleType>
        <xsd:restriction base="dms:Number"/>
      </xsd:simpleType>
    </xsd:element>
    <xsd:element name="Status" ma:index="10" nillable="true" ma:displayName="Status" ma:default="Not Started" ma:format="Dropdown" ma:internalName="Status">
      <xsd:simpleType>
        <xsd:restriction base="dms:Choice">
          <xsd:enumeration value="Not Started"/>
          <xsd:enumeration value="Authoring"/>
          <xsd:enumeration value="Internal SME Review"/>
          <xsd:enumeration value="External SME Review"/>
          <xsd:enumeration value="Author Review"/>
          <xsd:enumeration value="Content Team Review"/>
          <xsd:enumeration value="L&amp;D Head Review"/>
          <xsd:enumeration value="Published"/>
          <xsd:enumeration value="Archive"/>
        </xsd:restriction>
      </xsd:simpleType>
    </xsd:element>
    <xsd:element name="Sub_x0020_Status" ma:index="11" nillable="true" ma:displayName="Sub Status" ma:default="Pending" ma:format="Dropdown" ma:internalName="Sub_x0020_Status">
      <xsd:simpleType>
        <xsd:restriction base="dms:Choice">
          <xsd:enumeration value="Pending"/>
          <xsd:enumeration value="In Progress"/>
          <xsd:enumeration value="Completed"/>
          <xsd:enumeration value="Clarification"/>
          <xsd:enumeration value="Re-review"/>
        </xsd:restriction>
      </xsd:simpleType>
    </xsd:element>
    <xsd:element name="Comments" ma:index="12" nillable="true" ma:displayName="Comments" ma:internalName="Comments">
      <xsd:simpleType>
        <xsd:restriction base="dms:Note"/>
      </xsd:simpleType>
    </xsd:element>
    <xsd:element name="Assigned_x0020_To0" ma:index="13" nillable="true" ma:displayName="Assigned To" ma:list="UserInfo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4" nillable="true" ma:displayName="Author" ma:list="UserInfo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ternal_x0020_SME_x0020_Reviewer" ma:index="15" nillable="true" ma:displayName="Internal SME Reviewer" ma:list="UserInfo" ma:internalName="Internal_x0020_SME_x0020_Review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lanned_x0020_Start_x0020_Date" ma:index="16" nillable="true" ma:displayName="Planned Start Date" ma:format="DateOnly" ma:internalName="Planned_x0020_Start_x0020_Date">
      <xsd:simpleType>
        <xsd:restriction base="dms:DateTime"/>
      </xsd:simpleType>
    </xsd:element>
    <xsd:element name="Planned_x0020_Completion_x0020_Date" ma:index="17" nillable="true" ma:displayName="Planned Completion Date" ma:format="DateOnly" ma:internalName="Planned_x0020_Completion_x0020_Date">
      <xsd:simpleType>
        <xsd:restriction base="dms:DateTime"/>
      </xsd:simpleType>
    </xsd:element>
    <xsd:element name="Actual_x0020_Start_x0020_Date" ma:index="18" nillable="true" ma:displayName="Actual Start Date" ma:format="DateOnly" ma:internalName="Actual_x0020_Start_x0020_Date">
      <xsd:simpleType>
        <xsd:restriction base="dms:DateTime"/>
      </xsd:simpleType>
    </xsd:element>
    <xsd:element name="Actual_x0020_Completion_x0020_Date" ma:index="19" nillable="true" ma:displayName="Actual Completion Date" ma:format="DateOnly" ma:internalName="Actual_x0020_Comple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omments xmlns="ac8c5154-dc0f-4482-93f4-b39836147c85" xsi:nil="true"/>
    <Internal_x0020_SME_x0020_Reviewer xmlns="ac8c5154-dc0f-4482-93f4-b39836147c85">
      <UserInfo>
        <DisplayName>Elaiyaperumal Ponnusamy</DisplayName>
        <AccountId>566</AccountId>
        <AccountType/>
      </UserInfo>
    </Internal_x0020_SME_x0020_Reviewer>
    <Actual_x0020_Start_x0020_Date xmlns="ac8c5154-dc0f-4482-93f4-b39836147c85">2013-09-02T18:30:00+00:00</Actual_x0020_Start_x0020_Date>
    <Actual_x0020_Completion_x0020_Date xmlns="ac8c5154-dc0f-4482-93f4-b39836147c85">2013-09-08T18:30:00+00:00</Actual_x0020_Completion_x0020_Date>
    <Author0 xmlns="ac8c5154-dc0f-4482-93f4-b39836147c85">
      <UserInfo>
        <DisplayName>Amit Gouder</DisplayName>
        <AccountId>25</AccountId>
        <AccountType/>
      </UserInfo>
    </Author0>
    <Planned_x0020_Completion_x0020_Date xmlns="ac8c5154-dc0f-4482-93f4-b39836147c85">2013-09-05T18:30:00+00:00</Planned_x0020_Completion_x0020_Date>
    <Status xmlns="ac8c5154-dc0f-4482-93f4-b39836147c85">Internal SME Review</Status>
    <Assigned_x0020_To0 xmlns="ac8c5154-dc0f-4482-93f4-b39836147c85">
      <UserInfo>
        <DisplayName>Elaiyaperumal Ponnusamy</DisplayName>
        <AccountId>566</AccountId>
        <AccountType/>
      </UserInfo>
    </Assigned_x0020_To0>
    <Planned_x0020_Start_x0020_Date xmlns="ac8c5154-dc0f-4482-93f4-b39836147c85">2013-09-02T18:30:00+00:00</Planned_x0020_Start_x0020_Date>
    <Content_x0020_Type xmlns="ac8c5154-dc0f-4482-93f4-b39836147c85">PPT</Content_x0020_Type>
    <Version_x0020_No_x002e_ xmlns="ac8c5154-dc0f-4482-93f4-b39836147c85">2.1</Version_x0020_No_x002e_>
    <Sub_x0020_Status xmlns="ac8c5154-dc0f-4482-93f4-b39836147c85">Pending</Sub_x0020_Status>
  </documentManagement>
</p:properties>
</file>

<file path=customXml/itemProps1.xml><?xml version="1.0" encoding="utf-8"?>
<ds:datastoreItem xmlns:ds="http://schemas.openxmlformats.org/officeDocument/2006/customXml" ds:itemID="{F229D4CC-78BB-4056-ABFA-5E67D7EE3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c5154-dc0f-4482-93f4-b39836147c8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8172E74-0FDA-4AAD-840A-1DC8DE2C03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039C9-14B7-4A9F-A994-E88FB0272C8A}">
  <ds:schemaRefs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ac8c5154-dc0f-4482-93f4-b39836147c8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1625</TotalTime>
  <Words>741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   HYDRAULICS &amp; HYDRAULIC MACHINES</vt:lpstr>
      <vt:lpstr>Unit 3:           Impact of jet on flat vanes</vt:lpstr>
      <vt:lpstr>Learning Outcome </vt:lpstr>
      <vt:lpstr>Momentum Defined</vt:lpstr>
      <vt:lpstr>Impulse Defined</vt:lpstr>
      <vt:lpstr>Impulse - Momentum Principle</vt:lpstr>
      <vt:lpstr>Direct impact of a jet on a stationary flat vane</vt:lpstr>
      <vt:lpstr>Oblique impact of a jet on a stationary flat vane</vt:lpstr>
      <vt:lpstr>Direct impact of a jet on a moving flat vane</vt:lpstr>
      <vt:lpstr>Oblique impact of a jet on a moving flat vane</vt:lpstr>
      <vt:lpstr>Impact of a jet on a series of  flat vanes mounted on a wheel</vt:lpstr>
      <vt:lpstr>Impact of a jet on a hinged flat vane</vt:lpstr>
      <vt:lpstr>Impact of a jet on a hinged flat vane</vt:lpstr>
      <vt:lpstr>Problems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Name</dc:title>
  <dc:creator>Viswanath Gangavaram</dc:creator>
  <cp:lastModifiedBy>Ashwitha Darpan</cp:lastModifiedBy>
  <cp:revision>249</cp:revision>
  <dcterms:created xsi:type="dcterms:W3CDTF">2014-07-15T10:08:24Z</dcterms:created>
  <dcterms:modified xsi:type="dcterms:W3CDTF">2021-09-10T09:57:08Z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0x010100CB604D22444460409AF20E1B8DEF6BDD</vt:lpwstr>
  </property>
</Properties>
</file>